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67" r:id="rId6"/>
    <p:sldId id="268" r:id="rId7"/>
    <p:sldId id="258" r:id="rId8"/>
    <p:sldId id="259" r:id="rId9"/>
    <p:sldId id="260" r:id="rId10"/>
    <p:sldId id="261"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20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8/31/13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8/31/13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8/31/13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8/31/13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8/31/13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8/31/13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8/31/13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8/31/13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717778"/>
            <a:ext cx="6498158" cy="4637949"/>
          </a:xfrm>
        </p:spPr>
        <p:txBody>
          <a:bodyPr/>
          <a:lstStyle/>
          <a:p>
            <a:r>
              <a:rPr lang="en-US" b="1" dirty="0">
                <a:solidFill>
                  <a:schemeClr val="tx1"/>
                </a:solidFill>
              </a:rPr>
              <a:t>Habakkuk: Transformed and Ready</a:t>
            </a:r>
            <a:br>
              <a:rPr lang="en-US" b="1" dirty="0">
                <a:solidFill>
                  <a:schemeClr val="tx1"/>
                </a:solidFill>
              </a:rPr>
            </a:br>
            <a:r>
              <a:rPr lang="en-US" b="1" dirty="0">
                <a:solidFill>
                  <a:schemeClr val="tx1"/>
                </a:solidFill>
              </a:rPr>
              <a:t>Habakkuk 3:1-16</a:t>
            </a:r>
            <a:br>
              <a:rPr lang="en-US" b="1" dirty="0">
                <a:solidFill>
                  <a:schemeClr val="tx1"/>
                </a:solidFill>
              </a:rPr>
            </a:br>
            <a:r>
              <a:rPr lang="en-US" b="1" dirty="0">
                <a:solidFill>
                  <a:schemeClr val="tx1"/>
                </a:solidFill>
              </a:rPr>
              <a:t>Key Word: Mercy</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77324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96923"/>
            <a:ext cx="8042276" cy="607350"/>
          </a:xfrm>
        </p:spPr>
        <p:txBody>
          <a:bodyPr anchor="ctr"/>
          <a:lstStyle/>
          <a:p>
            <a:pPr lvl="1" algn="ctr" rtl="0">
              <a:spcBef>
                <a:spcPct val="0"/>
              </a:spcBef>
            </a:pPr>
            <a:r>
              <a:rPr lang="en-US" sz="4000" b="1" dirty="0"/>
              <a:t>Standing in the Gap</a:t>
            </a:r>
            <a:br>
              <a:rPr lang="en-US" sz="4000" b="1" dirty="0"/>
            </a:br>
            <a:endParaRPr lang="en-US" sz="4000" dirty="0"/>
          </a:p>
        </p:txBody>
      </p:sp>
      <p:sp>
        <p:nvSpPr>
          <p:cNvPr id="3" name="Content Placeholder 2"/>
          <p:cNvSpPr>
            <a:spLocks noGrp="1"/>
          </p:cNvSpPr>
          <p:nvPr>
            <p:ph idx="1"/>
          </p:nvPr>
        </p:nvSpPr>
        <p:spPr>
          <a:xfrm>
            <a:off x="549275" y="1104272"/>
            <a:ext cx="8042276" cy="5245301"/>
          </a:xfrm>
        </p:spPr>
        <p:txBody>
          <a:bodyPr/>
          <a:lstStyle/>
          <a:p>
            <a:pPr marL="457200" lvl="2" indent="-457200">
              <a:spcBef>
                <a:spcPts val="2000"/>
              </a:spcBef>
              <a:buFont typeface="Wingdings" charset="2"/>
              <a:buChar char="Ø"/>
            </a:pPr>
            <a:r>
              <a:rPr lang="en-US" sz="2800" b="1" dirty="0"/>
              <a:t>Habakkuk understands now the wrath and the fury that is coming.  </a:t>
            </a:r>
          </a:p>
          <a:p>
            <a:pPr marL="457200" lvl="2" indent="-457200">
              <a:spcBef>
                <a:spcPts val="2000"/>
              </a:spcBef>
              <a:buFont typeface="Wingdings" charset="2"/>
              <a:buChar char="Ø"/>
            </a:pPr>
            <a:r>
              <a:rPr lang="en-US" sz="2800" b="1" dirty="0"/>
              <a:t>Habakkuk’s situation has not changed.  He is still at ground zero for God’s wrath</a:t>
            </a:r>
          </a:p>
          <a:p>
            <a:pPr marL="457200" lvl="2" indent="-457200">
              <a:spcBef>
                <a:spcPts val="2000"/>
              </a:spcBef>
              <a:buFont typeface="Wingdings" charset="2"/>
              <a:buChar char="Ø"/>
            </a:pPr>
            <a:r>
              <a:rPr lang="en-US" sz="2800" b="1" dirty="0"/>
              <a:t>The plea for Mercy: “in wrath remember mercy.”</a:t>
            </a:r>
          </a:p>
          <a:p>
            <a:pPr marL="457200" lvl="2" indent="-457200">
              <a:spcBef>
                <a:spcPts val="2000"/>
              </a:spcBef>
              <a:buFont typeface="Wingdings" charset="2"/>
              <a:buChar char="Ø"/>
            </a:pPr>
            <a:r>
              <a:rPr lang="en-US" sz="2800" b="1" dirty="0"/>
              <a:t>Listening for the answer to the question</a:t>
            </a:r>
          </a:p>
          <a:p>
            <a:endParaRPr lang="en-US" dirty="0"/>
          </a:p>
        </p:txBody>
      </p:sp>
    </p:spTree>
    <p:extLst>
      <p:ext uri="{BB962C8B-B14F-4D97-AF65-F5344CB8AC3E}">
        <p14:creationId xmlns:p14="http://schemas.microsoft.com/office/powerpoint/2010/main" val="11103121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96698"/>
          </a:xfrm>
        </p:spPr>
        <p:txBody>
          <a:bodyPr anchor="ctr"/>
          <a:lstStyle/>
          <a:p>
            <a:r>
              <a:rPr lang="en-US" sz="4000" b="1" dirty="0">
                <a:solidFill>
                  <a:srgbClr val="000000"/>
                </a:solidFill>
              </a:rPr>
              <a:t> Numbers 14:17-19 </a:t>
            </a:r>
          </a:p>
        </p:txBody>
      </p:sp>
      <p:sp>
        <p:nvSpPr>
          <p:cNvPr id="3" name="Content Placeholder 2"/>
          <p:cNvSpPr>
            <a:spLocks noGrp="1"/>
          </p:cNvSpPr>
          <p:nvPr>
            <p:ph idx="1"/>
          </p:nvPr>
        </p:nvSpPr>
        <p:spPr>
          <a:xfrm>
            <a:off x="549275" y="1104274"/>
            <a:ext cx="8042276" cy="5392536"/>
          </a:xfrm>
        </p:spPr>
        <p:txBody>
          <a:bodyPr/>
          <a:lstStyle/>
          <a:p>
            <a:pPr marL="0" lvl="3" indent="0">
              <a:spcBef>
                <a:spcPts val="2000"/>
              </a:spcBef>
              <a:buClr>
                <a:schemeClr val="accent1">
                  <a:lumMod val="60000"/>
                  <a:lumOff val="40000"/>
                </a:schemeClr>
              </a:buClr>
              <a:buNone/>
            </a:pPr>
            <a:r>
              <a:rPr lang="en-US" sz="2400" b="1" dirty="0">
                <a:solidFill>
                  <a:srgbClr val="000000"/>
                </a:solidFill>
              </a:rPr>
              <a:t>17</a:t>
            </a:r>
            <a:r>
              <a:rPr lang="en-US" sz="2800" b="1" dirty="0">
                <a:solidFill>
                  <a:srgbClr val="000000"/>
                </a:solidFill>
              </a:rPr>
              <a:t>And now, please let the power of the Lord be great as you have promised, saying, </a:t>
            </a:r>
            <a:r>
              <a:rPr lang="en-US" sz="2400" b="1" dirty="0">
                <a:solidFill>
                  <a:srgbClr val="000000"/>
                </a:solidFill>
              </a:rPr>
              <a:t>18</a:t>
            </a:r>
            <a:r>
              <a:rPr lang="en-US" sz="2800" b="1" dirty="0">
                <a:solidFill>
                  <a:srgbClr val="000000"/>
                </a:solidFill>
              </a:rPr>
              <a:t> ‘The Lord is slow to anger and abounding in steadfast love, forgiving iniquity and transgression, but he will by no means clear the guilty, visiting the iniquity of the fathers on the children, to the third and the fourth generation.’ </a:t>
            </a:r>
            <a:r>
              <a:rPr lang="en-US" sz="2400" b="1" dirty="0">
                <a:solidFill>
                  <a:srgbClr val="000000"/>
                </a:solidFill>
              </a:rPr>
              <a:t>19 </a:t>
            </a:r>
            <a:r>
              <a:rPr lang="en-US" sz="2800" b="1" dirty="0">
                <a:solidFill>
                  <a:srgbClr val="000000"/>
                </a:solidFill>
              </a:rPr>
              <a:t>Please pardon the iniquity of this people, according to the greatness of your steadfast love, just as you have forgiven this people, from Egypt until now.”</a:t>
            </a:r>
          </a:p>
          <a:p>
            <a:pPr marL="0" indent="0">
              <a:buNone/>
            </a:pPr>
            <a:endParaRPr lang="en-US" dirty="0"/>
          </a:p>
        </p:txBody>
      </p:sp>
    </p:spTree>
    <p:extLst>
      <p:ext uri="{BB962C8B-B14F-4D97-AF65-F5344CB8AC3E}">
        <p14:creationId xmlns:p14="http://schemas.microsoft.com/office/powerpoint/2010/main" val="34724372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4000" b="1" dirty="0" smtClean="0">
                <a:solidFill>
                  <a:srgbClr val="000000"/>
                </a:solidFill>
              </a:rPr>
              <a:t>Questions</a:t>
            </a:r>
            <a:endParaRPr lang="en-US" sz="4000" b="1" dirty="0">
              <a:solidFill>
                <a:srgbClr val="000000"/>
              </a:solidFill>
            </a:endParaRPr>
          </a:p>
        </p:txBody>
      </p:sp>
      <p:sp>
        <p:nvSpPr>
          <p:cNvPr id="3" name="Content Placeholder 2"/>
          <p:cNvSpPr>
            <a:spLocks noGrp="1"/>
          </p:cNvSpPr>
          <p:nvPr>
            <p:ph idx="1"/>
          </p:nvPr>
        </p:nvSpPr>
        <p:spPr/>
        <p:txBody>
          <a:bodyPr/>
          <a:lstStyle/>
          <a:p>
            <a:pPr marL="0" lvl="2" indent="0">
              <a:spcBef>
                <a:spcPts val="2000"/>
              </a:spcBef>
              <a:buNone/>
            </a:pPr>
            <a:r>
              <a:rPr lang="en-US" sz="2800" b="1" dirty="0"/>
              <a:t>Where does your faith come from?</a:t>
            </a:r>
          </a:p>
          <a:p>
            <a:pPr marL="0" lvl="3" indent="0">
              <a:spcBef>
                <a:spcPts val="2000"/>
              </a:spcBef>
              <a:buClr>
                <a:schemeClr val="accent1">
                  <a:lumMod val="60000"/>
                  <a:lumOff val="40000"/>
                </a:schemeClr>
              </a:buClr>
              <a:buNone/>
            </a:pPr>
            <a:r>
              <a:rPr lang="en-US" sz="2800" b="1" dirty="0">
                <a:solidFill>
                  <a:srgbClr val="000000"/>
                </a:solidFill>
              </a:rPr>
              <a:t>What are you doing to feed that faith</a:t>
            </a:r>
            <a:r>
              <a:rPr lang="en-US" sz="2800" b="1" dirty="0" smtClean="0">
                <a:solidFill>
                  <a:srgbClr val="000000"/>
                </a:solidFill>
              </a:rPr>
              <a:t>?</a:t>
            </a:r>
          </a:p>
          <a:p>
            <a:pPr marL="0" lvl="3" indent="0">
              <a:spcBef>
                <a:spcPts val="2000"/>
              </a:spcBef>
              <a:buClr>
                <a:schemeClr val="accent1">
                  <a:lumMod val="60000"/>
                  <a:lumOff val="40000"/>
                </a:schemeClr>
              </a:buClr>
              <a:buNone/>
            </a:pPr>
            <a:endParaRPr lang="en-US" sz="2800" b="1" dirty="0" smtClean="0">
              <a:solidFill>
                <a:srgbClr val="000000"/>
              </a:solidFill>
            </a:endParaRPr>
          </a:p>
          <a:p>
            <a:pPr marL="0" lvl="3" indent="0">
              <a:spcBef>
                <a:spcPts val="2000"/>
              </a:spcBef>
              <a:buClr>
                <a:schemeClr val="accent1">
                  <a:lumMod val="60000"/>
                  <a:lumOff val="40000"/>
                </a:schemeClr>
              </a:buClr>
              <a:buNone/>
            </a:pPr>
            <a:r>
              <a:rPr lang="en-US" sz="2800" b="1" dirty="0" smtClean="0">
                <a:solidFill>
                  <a:srgbClr val="000000"/>
                </a:solidFill>
              </a:rPr>
              <a:t>The </a:t>
            </a:r>
            <a:r>
              <a:rPr lang="en-US" sz="2800" b="1" dirty="0">
                <a:solidFill>
                  <a:srgbClr val="000000"/>
                </a:solidFill>
              </a:rPr>
              <a:t>mark of Christian maturity is not how we live when everything is going well, but how we live when things are upside down!</a:t>
            </a:r>
          </a:p>
        </p:txBody>
      </p:sp>
    </p:spTree>
    <p:extLst>
      <p:ext uri="{BB962C8B-B14F-4D97-AF65-F5344CB8AC3E}">
        <p14:creationId xmlns:p14="http://schemas.microsoft.com/office/powerpoint/2010/main" val="4074818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579351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smtClean="0">
                <a:solidFill>
                  <a:srgbClr val="000000"/>
                </a:solidFill>
              </a:rPr>
              <a:t>Review</a:t>
            </a:r>
            <a:endParaRPr lang="en-US" b="1" dirty="0">
              <a:solidFill>
                <a:srgbClr val="000000"/>
              </a:solidFill>
            </a:endParaRPr>
          </a:p>
        </p:txBody>
      </p:sp>
      <p:sp>
        <p:nvSpPr>
          <p:cNvPr id="3" name="Content Placeholder 2"/>
          <p:cNvSpPr>
            <a:spLocks noGrp="1"/>
          </p:cNvSpPr>
          <p:nvPr>
            <p:ph idx="1"/>
          </p:nvPr>
        </p:nvSpPr>
        <p:spPr>
          <a:xfrm>
            <a:off x="549275" y="1600200"/>
            <a:ext cx="8042276" cy="4749373"/>
          </a:xfrm>
        </p:spPr>
        <p:txBody>
          <a:bodyPr>
            <a:normAutofit/>
          </a:bodyPr>
          <a:lstStyle/>
          <a:p>
            <a:pPr>
              <a:buFont typeface="Wingdings" charset="2"/>
              <a:buChar char="Ø"/>
            </a:pPr>
            <a:r>
              <a:rPr lang="en-US" sz="2800" b="1" dirty="0" smtClean="0">
                <a:solidFill>
                  <a:srgbClr val="000000"/>
                </a:solidFill>
              </a:rPr>
              <a:t>Habakkuk the Prophet pleads for justice for the downtrodden and exploited</a:t>
            </a:r>
          </a:p>
          <a:p>
            <a:pPr>
              <a:buFont typeface="Wingdings" charset="2"/>
              <a:buChar char="Ø"/>
            </a:pPr>
            <a:r>
              <a:rPr lang="en-US" sz="2800" b="1" dirty="0" smtClean="0">
                <a:solidFill>
                  <a:srgbClr val="000000"/>
                </a:solidFill>
              </a:rPr>
              <a:t>God answers with an unexpected verdict</a:t>
            </a:r>
          </a:p>
          <a:p>
            <a:pPr>
              <a:buFont typeface="Wingdings" charset="2"/>
              <a:buChar char="Ø"/>
            </a:pPr>
            <a:r>
              <a:rPr lang="en-US" sz="2800" b="1" dirty="0" smtClean="0">
                <a:solidFill>
                  <a:srgbClr val="000000"/>
                </a:solidFill>
              </a:rPr>
              <a:t>Habakkuk responds in honest ignorance</a:t>
            </a:r>
          </a:p>
          <a:p>
            <a:pPr>
              <a:buFont typeface="Wingdings" charset="2"/>
              <a:buChar char="Ø"/>
            </a:pPr>
            <a:r>
              <a:rPr lang="en-US" sz="2800" b="1" dirty="0" smtClean="0">
                <a:solidFill>
                  <a:srgbClr val="000000"/>
                </a:solidFill>
              </a:rPr>
              <a:t>God responds with pronouncements of “Woe” to the wicked.</a:t>
            </a:r>
          </a:p>
          <a:p>
            <a:pPr>
              <a:buFont typeface="Wingdings" charset="2"/>
              <a:buChar char="Ø"/>
            </a:pPr>
            <a:r>
              <a:rPr lang="en-US" sz="2800" b="1" dirty="0" smtClean="0">
                <a:solidFill>
                  <a:srgbClr val="000000"/>
                </a:solidFill>
              </a:rPr>
              <a:t>God distinguishes Himself from all other gods.</a:t>
            </a:r>
            <a:endParaRPr lang="en-US" sz="2800" b="1" dirty="0">
              <a:solidFill>
                <a:srgbClr val="000000"/>
              </a:solidFill>
            </a:endParaRPr>
          </a:p>
        </p:txBody>
      </p:sp>
    </p:spTree>
    <p:extLst>
      <p:ext uri="{BB962C8B-B14F-4D97-AF65-F5344CB8AC3E}">
        <p14:creationId xmlns:p14="http://schemas.microsoft.com/office/powerpoint/2010/main" val="41302797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20629"/>
          </a:xfrm>
        </p:spPr>
        <p:txBody>
          <a:bodyPr/>
          <a:lstStyle/>
          <a:p>
            <a:r>
              <a:rPr lang="en-US" sz="4000" b="1" dirty="0" smtClean="0">
                <a:solidFill>
                  <a:srgbClr val="000000"/>
                </a:solidFill>
              </a:rPr>
              <a:t>Habakkuk 3:1-16</a:t>
            </a:r>
            <a:endParaRPr lang="en-US" sz="4000" b="1" dirty="0">
              <a:solidFill>
                <a:srgbClr val="000000"/>
              </a:solidFill>
            </a:endParaRPr>
          </a:p>
        </p:txBody>
      </p:sp>
      <p:sp>
        <p:nvSpPr>
          <p:cNvPr id="3" name="Content Placeholder 2"/>
          <p:cNvSpPr>
            <a:spLocks noGrp="1"/>
          </p:cNvSpPr>
          <p:nvPr>
            <p:ph idx="1"/>
          </p:nvPr>
        </p:nvSpPr>
        <p:spPr>
          <a:xfrm>
            <a:off x="549275" y="828204"/>
            <a:ext cx="8042276" cy="5650201"/>
          </a:xfrm>
        </p:spPr>
        <p:txBody>
          <a:bodyPr anchor="t">
            <a:noAutofit/>
          </a:bodyPr>
          <a:lstStyle/>
          <a:p>
            <a:pPr marL="0" indent="0">
              <a:buNone/>
            </a:pPr>
            <a:r>
              <a:rPr lang="en-US" sz="2800" b="1" dirty="0" smtClean="0"/>
              <a:t>A </a:t>
            </a:r>
            <a:r>
              <a:rPr lang="en-US" sz="2800" b="1" dirty="0"/>
              <a:t>prayer of Habakkuk the prophet, according to </a:t>
            </a:r>
            <a:r>
              <a:rPr lang="en-US" sz="2800" b="1" dirty="0" err="1"/>
              <a:t>Shigionoth</a:t>
            </a:r>
            <a:r>
              <a:rPr lang="en-US" sz="2800" b="1" dirty="0" smtClean="0"/>
              <a:t>. 2</a:t>
            </a:r>
            <a:r>
              <a:rPr lang="en-US" sz="2800" b="1" dirty="0"/>
              <a:t> O Lord, I have heard the report of you</a:t>
            </a:r>
            <a:r>
              <a:rPr lang="en-US" sz="2800" b="1" dirty="0" smtClean="0"/>
              <a:t>, and </a:t>
            </a:r>
            <a:r>
              <a:rPr lang="en-US" sz="2800" b="1" dirty="0"/>
              <a:t>your work, O Lord, do I </a:t>
            </a:r>
            <a:r>
              <a:rPr lang="en-US" sz="2800" b="1" dirty="0" smtClean="0"/>
              <a:t>fear. n </a:t>
            </a:r>
            <a:r>
              <a:rPr lang="en-US" sz="2800" b="1" dirty="0"/>
              <a:t>the midst of the years revive it</a:t>
            </a:r>
            <a:r>
              <a:rPr lang="en-US" sz="2800" b="1" dirty="0" smtClean="0"/>
              <a:t>; </a:t>
            </a:r>
            <a:r>
              <a:rPr lang="en-US" sz="2800" b="1" dirty="0"/>
              <a:t>the midst of the years make it known</a:t>
            </a:r>
            <a:r>
              <a:rPr lang="en-US" sz="2800" b="1" dirty="0" smtClean="0"/>
              <a:t>; </a:t>
            </a:r>
            <a:r>
              <a:rPr lang="en-US" sz="2800" b="1" dirty="0"/>
              <a:t>wrath remember mercy</a:t>
            </a:r>
            <a:r>
              <a:rPr lang="en-US" sz="2800" b="1" dirty="0" smtClean="0"/>
              <a:t>.3</a:t>
            </a:r>
            <a:r>
              <a:rPr lang="en-US" sz="2800" b="1" dirty="0"/>
              <a:t> God came from </a:t>
            </a:r>
            <a:r>
              <a:rPr lang="en-US" sz="2800" b="1" dirty="0" err="1"/>
              <a:t>Teman</a:t>
            </a:r>
            <a:r>
              <a:rPr lang="en-US" sz="2800" b="1" dirty="0" err="1" smtClean="0"/>
              <a:t>,and</a:t>
            </a:r>
            <a:r>
              <a:rPr lang="en-US" sz="2800" b="1" dirty="0" smtClean="0"/>
              <a:t> </a:t>
            </a:r>
            <a:r>
              <a:rPr lang="en-US" sz="2800" b="1" dirty="0"/>
              <a:t>the Holy One from Mount </a:t>
            </a:r>
            <a:r>
              <a:rPr lang="en-US" sz="2800" b="1" dirty="0" err="1"/>
              <a:t>Paran</a:t>
            </a:r>
            <a:r>
              <a:rPr lang="en-US" sz="2800" b="1" dirty="0"/>
              <a:t>. </a:t>
            </a:r>
            <a:r>
              <a:rPr lang="en-US" sz="2000" b="1" dirty="0" smtClean="0"/>
              <a:t>Selah</a:t>
            </a:r>
            <a:r>
              <a:rPr lang="en-US" sz="2800" b="1" dirty="0" smtClean="0"/>
              <a:t>  His </a:t>
            </a:r>
            <a:r>
              <a:rPr lang="en-US" sz="2800" b="1" dirty="0"/>
              <a:t>splendor covered the heavens</a:t>
            </a:r>
            <a:r>
              <a:rPr lang="en-US" sz="2800" b="1" dirty="0" smtClean="0"/>
              <a:t>, and </a:t>
            </a:r>
            <a:r>
              <a:rPr lang="en-US" sz="2800" b="1" dirty="0"/>
              <a:t>the earth was full of his praise</a:t>
            </a:r>
            <a:r>
              <a:rPr lang="en-US" sz="2800" b="1" dirty="0" smtClean="0"/>
              <a:t>.4</a:t>
            </a:r>
            <a:r>
              <a:rPr lang="en-US" sz="2800" b="1" dirty="0"/>
              <a:t> His brightness was like the light</a:t>
            </a:r>
            <a:r>
              <a:rPr lang="en-US" sz="2800" b="1" dirty="0" smtClean="0"/>
              <a:t>; rays </a:t>
            </a:r>
            <a:r>
              <a:rPr lang="en-US" sz="2800" b="1" dirty="0"/>
              <a:t>flashed from his hand</a:t>
            </a:r>
            <a:r>
              <a:rPr lang="en-US" sz="2800" b="1" dirty="0" smtClean="0"/>
              <a:t>; and </a:t>
            </a:r>
            <a:r>
              <a:rPr lang="en-US" sz="2800" b="1" dirty="0"/>
              <a:t>there he veiled his power</a:t>
            </a:r>
            <a:r>
              <a:rPr lang="en-US" sz="2800" b="1" dirty="0" smtClean="0"/>
              <a:t>.5</a:t>
            </a:r>
            <a:r>
              <a:rPr lang="en-US" sz="2800" b="1" dirty="0"/>
              <a:t> Before him went pestilence</a:t>
            </a:r>
            <a:r>
              <a:rPr lang="en-US" sz="2800" b="1" dirty="0" smtClean="0"/>
              <a:t>, and </a:t>
            </a:r>
            <a:r>
              <a:rPr lang="en-US" sz="2800" b="1" dirty="0"/>
              <a:t>plague followed at his heels</a:t>
            </a:r>
            <a:r>
              <a:rPr lang="en-US" sz="2800" b="1" dirty="0" smtClean="0"/>
              <a:t>.</a:t>
            </a:r>
            <a:endParaRPr lang="en-US" sz="2800" b="1" dirty="0"/>
          </a:p>
        </p:txBody>
      </p:sp>
    </p:spTree>
    <p:extLst>
      <p:ext uri="{BB962C8B-B14F-4D97-AF65-F5344CB8AC3E}">
        <p14:creationId xmlns:p14="http://schemas.microsoft.com/office/powerpoint/2010/main" val="1973663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67866"/>
          </a:xfrm>
        </p:spPr>
        <p:txBody>
          <a:bodyPr/>
          <a:lstStyle/>
          <a:p>
            <a:r>
              <a:rPr lang="en-US" sz="4800" b="1" dirty="0">
                <a:solidFill>
                  <a:srgbClr val="000000"/>
                </a:solidFill>
              </a:rPr>
              <a:t>Habakkuk 3:1-16</a:t>
            </a:r>
            <a:endParaRPr lang="en-US" dirty="0"/>
          </a:p>
        </p:txBody>
      </p:sp>
      <p:sp>
        <p:nvSpPr>
          <p:cNvPr id="3" name="Content Placeholder 2"/>
          <p:cNvSpPr>
            <a:spLocks noGrp="1"/>
          </p:cNvSpPr>
          <p:nvPr>
            <p:ph idx="1"/>
          </p:nvPr>
        </p:nvSpPr>
        <p:spPr>
          <a:xfrm>
            <a:off x="549275" y="975442"/>
            <a:ext cx="8042276" cy="5521368"/>
          </a:xfrm>
        </p:spPr>
        <p:txBody>
          <a:bodyPr>
            <a:noAutofit/>
          </a:bodyPr>
          <a:lstStyle/>
          <a:p>
            <a:pPr marL="0" indent="0">
              <a:buNone/>
            </a:pPr>
            <a:r>
              <a:rPr lang="en-US" sz="2800" b="1" dirty="0"/>
              <a:t>He stood and measured the earth</a:t>
            </a:r>
            <a:r>
              <a:rPr lang="en-US" sz="2800" b="1" dirty="0" smtClean="0"/>
              <a:t>; he </a:t>
            </a:r>
            <a:r>
              <a:rPr lang="en-US" sz="2800" b="1" dirty="0"/>
              <a:t>looked and shook the nations</a:t>
            </a:r>
            <a:r>
              <a:rPr lang="en-US" sz="2800" b="1" dirty="0" smtClean="0"/>
              <a:t>; then </a:t>
            </a:r>
            <a:r>
              <a:rPr lang="en-US" sz="2800" b="1" dirty="0"/>
              <a:t>the eternal mountains were scattered</a:t>
            </a:r>
            <a:r>
              <a:rPr lang="en-US" sz="2800" b="1" dirty="0" smtClean="0"/>
              <a:t>; the </a:t>
            </a:r>
            <a:r>
              <a:rPr lang="en-US" sz="2800" b="1" dirty="0"/>
              <a:t>everlasting hills sank </a:t>
            </a:r>
            <a:r>
              <a:rPr lang="en-US" sz="2800" b="1" dirty="0" smtClean="0"/>
              <a:t>low.  His </a:t>
            </a:r>
            <a:r>
              <a:rPr lang="en-US" sz="2800" b="1" dirty="0"/>
              <a:t>were the everlasting ways</a:t>
            </a:r>
            <a:r>
              <a:rPr lang="en-US" sz="2800" b="1" dirty="0" smtClean="0"/>
              <a:t>.7</a:t>
            </a:r>
            <a:r>
              <a:rPr lang="en-US" sz="2800" b="1" dirty="0"/>
              <a:t> I saw the tents of </a:t>
            </a:r>
            <a:r>
              <a:rPr lang="en-US" sz="2800" b="1" dirty="0" err="1"/>
              <a:t>Cushan</a:t>
            </a:r>
            <a:r>
              <a:rPr lang="en-US" sz="2800" b="1" dirty="0"/>
              <a:t> in affliction</a:t>
            </a:r>
            <a:r>
              <a:rPr lang="en-US" sz="2800" b="1" dirty="0" smtClean="0"/>
              <a:t>; the </a:t>
            </a:r>
            <a:r>
              <a:rPr lang="en-US" sz="2800" b="1" dirty="0"/>
              <a:t>curtains of the land of </a:t>
            </a:r>
            <a:r>
              <a:rPr lang="en-US" sz="2800" b="1" dirty="0" err="1"/>
              <a:t>Midian</a:t>
            </a:r>
            <a:r>
              <a:rPr lang="en-US" sz="2800" b="1" dirty="0"/>
              <a:t> did tremble</a:t>
            </a:r>
            <a:r>
              <a:rPr lang="en-US" sz="2800" b="1" dirty="0" smtClean="0"/>
              <a:t>.8</a:t>
            </a:r>
            <a:r>
              <a:rPr lang="en-US" sz="2800" b="1" dirty="0"/>
              <a:t> Was your wrath against the rivers, O Lord</a:t>
            </a:r>
            <a:r>
              <a:rPr lang="en-US" sz="2800" b="1" dirty="0" smtClean="0"/>
              <a:t>?  Was </a:t>
            </a:r>
            <a:r>
              <a:rPr lang="en-US" sz="2800" b="1" dirty="0"/>
              <a:t>your anger against the rivers</a:t>
            </a:r>
            <a:r>
              <a:rPr lang="en-US" sz="2800" b="1" dirty="0" smtClean="0"/>
              <a:t>, or </a:t>
            </a:r>
            <a:r>
              <a:rPr lang="en-US" sz="2800" b="1" dirty="0"/>
              <a:t>your indignation against the sea</a:t>
            </a:r>
            <a:r>
              <a:rPr lang="en-US" sz="2800" b="1" dirty="0" smtClean="0"/>
              <a:t>, when </a:t>
            </a:r>
            <a:r>
              <a:rPr lang="en-US" sz="2800" b="1" dirty="0"/>
              <a:t>you rode on your horses</a:t>
            </a:r>
            <a:r>
              <a:rPr lang="en-US" sz="2800" b="1" dirty="0" smtClean="0"/>
              <a:t>, on </a:t>
            </a:r>
            <a:r>
              <a:rPr lang="en-US" sz="2800" b="1" dirty="0"/>
              <a:t>your chariot of salvation</a:t>
            </a:r>
            <a:r>
              <a:rPr lang="en-US" sz="2800" b="1" dirty="0" smtClean="0"/>
              <a:t>?9</a:t>
            </a:r>
            <a:r>
              <a:rPr lang="en-US" sz="2800" b="1" dirty="0"/>
              <a:t> You stripped the sheath from your bow</a:t>
            </a:r>
            <a:r>
              <a:rPr lang="en-US" sz="2800" b="1" dirty="0" smtClean="0"/>
              <a:t>, calling </a:t>
            </a:r>
            <a:r>
              <a:rPr lang="en-US" sz="2800" b="1" dirty="0"/>
              <a:t>for many arrows. </a:t>
            </a:r>
            <a:r>
              <a:rPr lang="en-US" sz="2000" b="1" dirty="0" smtClean="0"/>
              <a:t>Selah  </a:t>
            </a:r>
            <a:r>
              <a:rPr lang="en-US" sz="2800" b="1" dirty="0" smtClean="0"/>
              <a:t>You </a:t>
            </a:r>
            <a:r>
              <a:rPr lang="en-US" sz="2800" b="1" dirty="0"/>
              <a:t>split the earth with rivers</a:t>
            </a:r>
            <a:r>
              <a:rPr lang="en-US" sz="2800" b="1" dirty="0" smtClean="0"/>
              <a:t>.</a:t>
            </a:r>
            <a:endParaRPr lang="en-US" sz="2800" b="1" dirty="0"/>
          </a:p>
        </p:txBody>
      </p:sp>
    </p:spTree>
    <p:extLst>
      <p:ext uri="{BB962C8B-B14F-4D97-AF65-F5344CB8AC3E}">
        <p14:creationId xmlns:p14="http://schemas.microsoft.com/office/powerpoint/2010/main" val="251043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49461"/>
          </a:xfrm>
        </p:spPr>
        <p:txBody>
          <a:bodyPr/>
          <a:lstStyle/>
          <a:p>
            <a:r>
              <a:rPr lang="en-US" sz="4400" b="1" dirty="0">
                <a:solidFill>
                  <a:srgbClr val="000000"/>
                </a:solidFill>
              </a:rPr>
              <a:t>Habakkuk 3:1-16</a:t>
            </a:r>
            <a:endParaRPr lang="en-US" dirty="0"/>
          </a:p>
        </p:txBody>
      </p:sp>
      <p:sp>
        <p:nvSpPr>
          <p:cNvPr id="3" name="Content Placeholder 2"/>
          <p:cNvSpPr>
            <a:spLocks noGrp="1"/>
          </p:cNvSpPr>
          <p:nvPr>
            <p:ph idx="1"/>
          </p:nvPr>
        </p:nvSpPr>
        <p:spPr>
          <a:xfrm>
            <a:off x="549275" y="957036"/>
            <a:ext cx="8042276" cy="5539773"/>
          </a:xfrm>
        </p:spPr>
        <p:txBody>
          <a:bodyPr>
            <a:noAutofit/>
          </a:bodyPr>
          <a:lstStyle/>
          <a:p>
            <a:pPr marL="0" indent="0">
              <a:buNone/>
            </a:pPr>
            <a:r>
              <a:rPr lang="en-US" sz="2800" b="1" dirty="0"/>
              <a:t>The mountains saw you and writhed</a:t>
            </a:r>
            <a:r>
              <a:rPr lang="en-US" sz="2800" b="1" dirty="0" smtClean="0"/>
              <a:t>; the </a:t>
            </a:r>
            <a:r>
              <a:rPr lang="en-US" sz="2800" b="1" dirty="0"/>
              <a:t>raging waters swept on</a:t>
            </a:r>
            <a:r>
              <a:rPr lang="en-US" sz="2800" b="1" dirty="0" smtClean="0"/>
              <a:t>; the </a:t>
            </a:r>
            <a:r>
              <a:rPr lang="en-US" sz="2800" b="1" dirty="0"/>
              <a:t>deep gave forth its voice</a:t>
            </a:r>
            <a:r>
              <a:rPr lang="en-US" sz="2800" b="1" dirty="0" smtClean="0"/>
              <a:t>; it </a:t>
            </a:r>
            <a:r>
              <a:rPr lang="en-US" sz="2800" b="1" dirty="0"/>
              <a:t>lifted its hands on high</a:t>
            </a:r>
            <a:r>
              <a:rPr lang="en-US" sz="2800" b="1" dirty="0" smtClean="0"/>
              <a:t>.11</a:t>
            </a:r>
            <a:r>
              <a:rPr lang="en-US" sz="2800" b="1" dirty="0"/>
              <a:t> The sun and moon stood still in their </a:t>
            </a:r>
            <a:r>
              <a:rPr lang="en-US" sz="2800" b="1" dirty="0" smtClean="0"/>
              <a:t>place at </a:t>
            </a:r>
            <a:r>
              <a:rPr lang="en-US" sz="2800" b="1" dirty="0"/>
              <a:t>the light of your arrows as they sped</a:t>
            </a:r>
            <a:r>
              <a:rPr lang="en-US" sz="2800" b="1" dirty="0" smtClean="0"/>
              <a:t>, at </a:t>
            </a:r>
            <a:r>
              <a:rPr lang="en-US" sz="2800" b="1" dirty="0"/>
              <a:t>the flash of your glittering spear</a:t>
            </a:r>
            <a:r>
              <a:rPr lang="en-US" sz="2800" b="1" dirty="0" smtClean="0"/>
              <a:t>. 12</a:t>
            </a:r>
            <a:r>
              <a:rPr lang="en-US" sz="2800" b="1" dirty="0"/>
              <a:t> You marched through the earth in fury</a:t>
            </a:r>
            <a:r>
              <a:rPr lang="en-US" sz="2800" b="1" dirty="0" smtClean="0"/>
              <a:t>; you </a:t>
            </a:r>
            <a:r>
              <a:rPr lang="en-US" sz="2800" b="1" dirty="0"/>
              <a:t>threshed the nations in anger</a:t>
            </a:r>
            <a:r>
              <a:rPr lang="en-US" sz="2800" b="1" dirty="0" smtClean="0"/>
              <a:t>. 13</a:t>
            </a:r>
            <a:r>
              <a:rPr lang="en-US" sz="2800" b="1" dirty="0"/>
              <a:t> You went out for the salvation of your people</a:t>
            </a:r>
            <a:r>
              <a:rPr lang="en-US" sz="2800" b="1" dirty="0" smtClean="0"/>
              <a:t>, for </a:t>
            </a:r>
            <a:r>
              <a:rPr lang="en-US" sz="2800" b="1" dirty="0"/>
              <a:t>the salvation of your </a:t>
            </a:r>
            <a:r>
              <a:rPr lang="en-US" sz="2800" b="1" dirty="0" smtClean="0"/>
              <a:t>anointed.  You </a:t>
            </a:r>
            <a:r>
              <a:rPr lang="en-US" sz="2800" b="1" dirty="0"/>
              <a:t>crushed the head of the house of the wicked</a:t>
            </a:r>
            <a:r>
              <a:rPr lang="en-US" sz="2800" b="1" dirty="0" smtClean="0"/>
              <a:t>, laying </a:t>
            </a:r>
            <a:r>
              <a:rPr lang="en-US" sz="2800" b="1" dirty="0"/>
              <a:t>him bare from thigh to neck. </a:t>
            </a:r>
            <a:r>
              <a:rPr lang="en-US" sz="2800" b="1" dirty="0" smtClean="0"/>
              <a:t>Selah</a:t>
            </a:r>
            <a:endParaRPr lang="en-US" sz="2800" b="1" dirty="0"/>
          </a:p>
        </p:txBody>
      </p:sp>
    </p:spTree>
    <p:extLst>
      <p:ext uri="{BB962C8B-B14F-4D97-AF65-F5344CB8AC3E}">
        <p14:creationId xmlns:p14="http://schemas.microsoft.com/office/powerpoint/2010/main" val="1922653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12652"/>
          </a:xfrm>
        </p:spPr>
        <p:txBody>
          <a:bodyPr/>
          <a:lstStyle/>
          <a:p>
            <a:r>
              <a:rPr lang="en-US" sz="4800" b="1" dirty="0">
                <a:solidFill>
                  <a:srgbClr val="000000"/>
                </a:solidFill>
              </a:rPr>
              <a:t>Habakkuk 3:1-16</a:t>
            </a:r>
            <a:endParaRPr lang="en-US" dirty="0"/>
          </a:p>
        </p:txBody>
      </p:sp>
      <p:sp>
        <p:nvSpPr>
          <p:cNvPr id="3" name="Content Placeholder 2"/>
          <p:cNvSpPr>
            <a:spLocks noGrp="1"/>
          </p:cNvSpPr>
          <p:nvPr>
            <p:ph idx="1"/>
          </p:nvPr>
        </p:nvSpPr>
        <p:spPr>
          <a:xfrm>
            <a:off x="549275" y="920228"/>
            <a:ext cx="8042276" cy="5594987"/>
          </a:xfrm>
        </p:spPr>
        <p:txBody>
          <a:bodyPr>
            <a:normAutofit/>
          </a:bodyPr>
          <a:lstStyle/>
          <a:p>
            <a:pPr marL="0" indent="0">
              <a:buNone/>
            </a:pPr>
            <a:r>
              <a:rPr lang="en-US" sz="2800" b="1" dirty="0"/>
              <a:t>You pierced with his own arrows the heads of his warriors</a:t>
            </a:r>
            <a:r>
              <a:rPr lang="en-US" sz="2800" b="1" dirty="0" smtClean="0"/>
              <a:t>, who </a:t>
            </a:r>
            <a:r>
              <a:rPr lang="en-US" sz="2800" b="1" dirty="0"/>
              <a:t>came like a whirlwind to scatter me</a:t>
            </a:r>
            <a:r>
              <a:rPr lang="en-US" sz="2800" b="1" dirty="0" smtClean="0"/>
              <a:t>, rejoicing </a:t>
            </a:r>
            <a:r>
              <a:rPr lang="en-US" sz="2800" b="1" dirty="0"/>
              <a:t>as if to devour the poor in secret</a:t>
            </a:r>
            <a:r>
              <a:rPr lang="en-US" sz="2800" b="1" dirty="0" smtClean="0"/>
              <a:t>. 15</a:t>
            </a:r>
            <a:r>
              <a:rPr lang="en-US" sz="2800" b="1" dirty="0"/>
              <a:t> You trampled the sea with your horses</a:t>
            </a:r>
            <a:r>
              <a:rPr lang="en-US" sz="2800" b="1" dirty="0" smtClean="0"/>
              <a:t>, the </a:t>
            </a:r>
            <a:r>
              <a:rPr lang="en-US" sz="2800" b="1" dirty="0"/>
              <a:t>surging of mighty waters</a:t>
            </a:r>
            <a:r>
              <a:rPr lang="en-US" sz="2800" b="1" dirty="0" smtClean="0"/>
              <a:t>. 16</a:t>
            </a:r>
            <a:r>
              <a:rPr lang="en-US" sz="2800" b="1" dirty="0"/>
              <a:t> I hear, and my body trembles</a:t>
            </a:r>
            <a:r>
              <a:rPr lang="en-US" sz="2800" b="1" dirty="0" smtClean="0"/>
              <a:t>; my </a:t>
            </a:r>
            <a:r>
              <a:rPr lang="en-US" sz="2800" b="1" dirty="0"/>
              <a:t>lips quiver at the sound</a:t>
            </a:r>
            <a:r>
              <a:rPr lang="en-US" sz="2800" b="1" dirty="0" smtClean="0"/>
              <a:t>; rottenness </a:t>
            </a:r>
            <a:r>
              <a:rPr lang="en-US" sz="2800" b="1" dirty="0"/>
              <a:t>enters into my bones</a:t>
            </a:r>
            <a:r>
              <a:rPr lang="en-US" sz="2800" b="1" dirty="0" smtClean="0"/>
              <a:t>; my </a:t>
            </a:r>
            <a:r>
              <a:rPr lang="en-US" sz="2800" b="1" dirty="0"/>
              <a:t>legs tremble beneath </a:t>
            </a:r>
            <a:r>
              <a:rPr lang="en-US" sz="2800" b="1" dirty="0" smtClean="0"/>
              <a:t>me. Yet </a:t>
            </a:r>
            <a:r>
              <a:rPr lang="en-US" sz="2800" b="1" dirty="0"/>
              <a:t>I will quietly wait for the day of </a:t>
            </a:r>
            <a:r>
              <a:rPr lang="en-US" sz="2800" b="1" dirty="0" smtClean="0"/>
              <a:t>trouble to </a:t>
            </a:r>
            <a:r>
              <a:rPr lang="en-US" sz="2800" b="1" dirty="0"/>
              <a:t>come upon people who invade us</a:t>
            </a:r>
            <a:r>
              <a:rPr lang="en-US" dirty="0"/>
              <a:t>.</a:t>
            </a:r>
            <a:endParaRPr lang="en-US" dirty="0"/>
          </a:p>
        </p:txBody>
      </p:sp>
    </p:spTree>
    <p:extLst>
      <p:ext uri="{BB962C8B-B14F-4D97-AF65-F5344CB8AC3E}">
        <p14:creationId xmlns:p14="http://schemas.microsoft.com/office/powerpoint/2010/main" val="435531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b="1" dirty="0" smtClean="0">
                <a:solidFill>
                  <a:srgbClr val="000000"/>
                </a:solidFill>
              </a:rPr>
              <a:t>Overview</a:t>
            </a:r>
            <a:endParaRPr lang="en-US" dirty="0"/>
          </a:p>
        </p:txBody>
      </p:sp>
      <p:sp>
        <p:nvSpPr>
          <p:cNvPr id="3" name="Content Placeholder 2"/>
          <p:cNvSpPr>
            <a:spLocks noGrp="1"/>
          </p:cNvSpPr>
          <p:nvPr>
            <p:ph idx="1"/>
          </p:nvPr>
        </p:nvSpPr>
        <p:spPr/>
        <p:txBody>
          <a:bodyPr/>
          <a:lstStyle/>
          <a:p>
            <a:pPr lvl="2">
              <a:buFont typeface="Wingdings" charset="2"/>
              <a:buChar char="Ø"/>
            </a:pPr>
            <a:r>
              <a:rPr lang="en-US" sz="3200" b="1" dirty="0">
                <a:solidFill>
                  <a:schemeClr val="tx1"/>
                </a:solidFill>
              </a:rPr>
              <a:t>A new perspective</a:t>
            </a:r>
          </a:p>
          <a:p>
            <a:pPr lvl="2">
              <a:buFont typeface="Wingdings" charset="2"/>
              <a:buChar char="Ø"/>
            </a:pPr>
            <a:r>
              <a:rPr lang="en-US" sz="3200" b="1" dirty="0">
                <a:solidFill>
                  <a:schemeClr val="tx1"/>
                </a:solidFill>
              </a:rPr>
              <a:t>The case for Divine Justice</a:t>
            </a:r>
          </a:p>
          <a:p>
            <a:pPr lvl="2">
              <a:buFont typeface="Wingdings" charset="2"/>
              <a:buChar char="Ø"/>
            </a:pPr>
            <a:r>
              <a:rPr lang="en-US" sz="3200" b="1" dirty="0">
                <a:solidFill>
                  <a:schemeClr val="tx1"/>
                </a:solidFill>
              </a:rPr>
              <a:t>Standing in the Gap</a:t>
            </a:r>
          </a:p>
          <a:p>
            <a:pPr marL="0" indent="0">
              <a:buNone/>
            </a:pPr>
            <a:endParaRPr lang="en-US" dirty="0"/>
          </a:p>
        </p:txBody>
      </p:sp>
    </p:spTree>
    <p:extLst>
      <p:ext uri="{BB962C8B-B14F-4D97-AF65-F5344CB8AC3E}">
        <p14:creationId xmlns:p14="http://schemas.microsoft.com/office/powerpoint/2010/main" val="23483792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23079"/>
          </a:xfrm>
        </p:spPr>
        <p:txBody>
          <a:bodyPr anchor="t"/>
          <a:lstStyle/>
          <a:p>
            <a:pPr lvl="2" algn="ctr" rtl="0">
              <a:spcBef>
                <a:spcPct val="0"/>
              </a:spcBef>
            </a:pPr>
            <a:r>
              <a:rPr lang="en-US" sz="4400" b="1" dirty="0" smtClean="0">
                <a:solidFill>
                  <a:schemeClr val="tx1"/>
                </a:solidFill>
              </a:rPr>
              <a:t>A new perspective</a:t>
            </a:r>
            <a:br>
              <a:rPr lang="en-US" sz="4400" b="1" dirty="0" smtClean="0">
                <a:solidFill>
                  <a:schemeClr val="tx1"/>
                </a:solidFill>
              </a:rPr>
            </a:br>
            <a:endParaRPr lang="en-US" sz="4400" dirty="0"/>
          </a:p>
        </p:txBody>
      </p:sp>
      <p:sp>
        <p:nvSpPr>
          <p:cNvPr id="3" name="Content Placeholder 2"/>
          <p:cNvSpPr>
            <a:spLocks noGrp="1"/>
          </p:cNvSpPr>
          <p:nvPr>
            <p:ph idx="1"/>
          </p:nvPr>
        </p:nvSpPr>
        <p:spPr>
          <a:xfrm>
            <a:off x="549275" y="1159486"/>
            <a:ext cx="8042276" cy="5134873"/>
          </a:xfrm>
        </p:spPr>
        <p:txBody>
          <a:bodyPr>
            <a:normAutofit/>
          </a:bodyPr>
          <a:lstStyle/>
          <a:p>
            <a:pPr>
              <a:buFont typeface="Wingdings" charset="2"/>
              <a:buChar char="Ø"/>
            </a:pPr>
            <a:r>
              <a:rPr lang="en-US" sz="2800" b="1" dirty="0" smtClean="0">
                <a:solidFill>
                  <a:srgbClr val="000000"/>
                </a:solidFill>
              </a:rPr>
              <a:t>One last petition:</a:t>
            </a:r>
          </a:p>
          <a:p>
            <a:pPr marL="0" indent="0">
              <a:buNone/>
            </a:pPr>
            <a:r>
              <a:rPr lang="en-US" sz="2800" b="1" dirty="0" smtClean="0"/>
              <a:t>“</a:t>
            </a:r>
            <a:r>
              <a:rPr lang="en-US" sz="2800" b="1" dirty="0"/>
              <a:t>O Lord, I have heard the report of you</a:t>
            </a:r>
            <a:r>
              <a:rPr lang="en-US" sz="2800" b="1" dirty="0" smtClean="0"/>
              <a:t>, and </a:t>
            </a:r>
            <a:r>
              <a:rPr lang="en-US" sz="2800" b="1" dirty="0"/>
              <a:t>your work, O Lord, do I </a:t>
            </a:r>
            <a:r>
              <a:rPr lang="en-US" sz="2800" b="1" dirty="0" smtClean="0"/>
              <a:t>fear.  In </a:t>
            </a:r>
            <a:r>
              <a:rPr lang="en-US" sz="2800" b="1" dirty="0"/>
              <a:t>the midst of the years revive it</a:t>
            </a:r>
            <a:r>
              <a:rPr lang="en-US" sz="2800" b="1" dirty="0" smtClean="0"/>
              <a:t>; in </a:t>
            </a:r>
            <a:r>
              <a:rPr lang="en-US" sz="2800" b="1" dirty="0"/>
              <a:t>the midst of the years make it known</a:t>
            </a:r>
            <a:r>
              <a:rPr lang="en-US" sz="2800" b="1" dirty="0" smtClean="0"/>
              <a:t>; in </a:t>
            </a:r>
            <a:r>
              <a:rPr lang="en-US" sz="2800" b="1" dirty="0"/>
              <a:t>wrath remember mercy.”    </a:t>
            </a:r>
            <a:r>
              <a:rPr lang="en-US" sz="2800" b="1" dirty="0" err="1"/>
              <a:t>Hab</a:t>
            </a:r>
            <a:r>
              <a:rPr lang="en-US" sz="2800" b="1" dirty="0"/>
              <a:t> 3:</a:t>
            </a:r>
            <a:r>
              <a:rPr lang="en-US" sz="2800" b="1" dirty="0" smtClean="0"/>
              <a:t>2</a:t>
            </a:r>
          </a:p>
          <a:p>
            <a:pPr marL="457200" lvl="3" indent="-457200">
              <a:spcBef>
                <a:spcPts val="2000"/>
              </a:spcBef>
              <a:buClr>
                <a:schemeClr val="accent1">
                  <a:lumMod val="60000"/>
                  <a:lumOff val="40000"/>
                </a:schemeClr>
              </a:buClr>
              <a:buFont typeface="Wingdings" charset="2"/>
              <a:buChar char="Ø"/>
            </a:pPr>
            <a:r>
              <a:rPr lang="en-US" sz="2800" b="1" dirty="0">
                <a:solidFill>
                  <a:srgbClr val="000000"/>
                </a:solidFill>
              </a:rPr>
              <a:t>The Will of God is of paramount importance.</a:t>
            </a:r>
          </a:p>
          <a:p>
            <a:pPr>
              <a:buFont typeface="Arial"/>
              <a:buChar char="•"/>
            </a:pPr>
            <a:endParaRPr lang="en-US" sz="2800" b="1" dirty="0" smtClean="0"/>
          </a:p>
          <a:p>
            <a:pPr marL="0" indent="0">
              <a:buNone/>
            </a:pPr>
            <a:endParaRPr lang="en-US" sz="2800" b="1" dirty="0"/>
          </a:p>
          <a:p>
            <a:pPr marL="0" indent="0">
              <a:buNone/>
            </a:pPr>
            <a:endParaRPr lang="en-US" sz="2800" b="1" dirty="0">
              <a:solidFill>
                <a:srgbClr val="000000"/>
              </a:solidFill>
            </a:endParaRPr>
          </a:p>
        </p:txBody>
      </p:sp>
    </p:spTree>
    <p:extLst>
      <p:ext uri="{BB962C8B-B14F-4D97-AF65-F5344CB8AC3E}">
        <p14:creationId xmlns:p14="http://schemas.microsoft.com/office/powerpoint/2010/main" val="55878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3507"/>
          </a:xfrm>
        </p:spPr>
        <p:txBody>
          <a:bodyPr anchor="t"/>
          <a:lstStyle/>
          <a:p>
            <a:pPr lvl="1" algn="ctr" rtl="0">
              <a:spcBef>
                <a:spcPct val="0"/>
              </a:spcBef>
            </a:pPr>
            <a:r>
              <a:rPr lang="en-US" sz="4000" b="1" dirty="0"/>
              <a:t>The Case For Divine Justice</a:t>
            </a:r>
            <a:br>
              <a:rPr lang="en-US" sz="4000" b="1" dirty="0"/>
            </a:br>
            <a:endParaRPr lang="en-US" sz="4000" dirty="0"/>
          </a:p>
        </p:txBody>
      </p:sp>
      <p:sp>
        <p:nvSpPr>
          <p:cNvPr id="3" name="Content Placeholder 2"/>
          <p:cNvSpPr>
            <a:spLocks noGrp="1"/>
          </p:cNvSpPr>
          <p:nvPr>
            <p:ph idx="1"/>
          </p:nvPr>
        </p:nvSpPr>
        <p:spPr>
          <a:xfrm>
            <a:off x="549275" y="1141083"/>
            <a:ext cx="8042276" cy="5318918"/>
          </a:xfrm>
        </p:spPr>
        <p:txBody>
          <a:bodyPr>
            <a:normAutofit/>
          </a:bodyPr>
          <a:lstStyle/>
          <a:p>
            <a:pPr>
              <a:buFont typeface="Wingdings" charset="2"/>
              <a:buChar char="Ø"/>
            </a:pPr>
            <a:r>
              <a:rPr lang="en-US" sz="2800" b="1" dirty="0">
                <a:solidFill>
                  <a:srgbClr val="000000"/>
                </a:solidFill>
              </a:rPr>
              <a:t>R</a:t>
            </a:r>
            <a:r>
              <a:rPr lang="en-US" sz="2800" b="1" dirty="0" smtClean="0">
                <a:solidFill>
                  <a:srgbClr val="000000"/>
                </a:solidFill>
              </a:rPr>
              <a:t>ecounting </a:t>
            </a:r>
            <a:r>
              <a:rPr lang="en-US" sz="2800" b="1" dirty="0">
                <a:solidFill>
                  <a:srgbClr val="000000"/>
                </a:solidFill>
              </a:rPr>
              <a:t>the history of God’s </a:t>
            </a:r>
            <a:r>
              <a:rPr lang="en-US" sz="2800" b="1" dirty="0" smtClean="0">
                <a:solidFill>
                  <a:srgbClr val="000000"/>
                </a:solidFill>
              </a:rPr>
              <a:t>wrath:</a:t>
            </a:r>
          </a:p>
          <a:p>
            <a:pPr lvl="1">
              <a:buFont typeface="Wingdings" charset="2"/>
              <a:buChar char="Ø"/>
            </a:pPr>
            <a:r>
              <a:rPr lang="en-US" sz="2800" b="1" dirty="0" err="1">
                <a:solidFill>
                  <a:srgbClr val="000000"/>
                </a:solidFill>
              </a:rPr>
              <a:t>Teman</a:t>
            </a:r>
            <a:r>
              <a:rPr lang="en-US" sz="2800" b="1" dirty="0">
                <a:solidFill>
                  <a:srgbClr val="000000"/>
                </a:solidFill>
              </a:rPr>
              <a:t> and Mt </a:t>
            </a:r>
            <a:r>
              <a:rPr lang="en-US" sz="2800" b="1" dirty="0" err="1">
                <a:solidFill>
                  <a:srgbClr val="000000"/>
                </a:solidFill>
              </a:rPr>
              <a:t>Paran</a:t>
            </a:r>
            <a:r>
              <a:rPr lang="en-US" sz="2800" b="1" dirty="0">
                <a:solidFill>
                  <a:srgbClr val="000000"/>
                </a:solidFill>
              </a:rPr>
              <a:t> refer to Mt Sinai </a:t>
            </a:r>
            <a:endParaRPr lang="en-US" sz="2800" b="1" dirty="0" smtClean="0">
              <a:solidFill>
                <a:srgbClr val="000000"/>
              </a:solidFill>
            </a:endParaRPr>
          </a:p>
          <a:p>
            <a:pPr lvl="1">
              <a:buFont typeface="Wingdings" charset="2"/>
              <a:buChar char="Ø"/>
            </a:pPr>
            <a:r>
              <a:rPr lang="en-US" sz="2800" b="1" dirty="0">
                <a:solidFill>
                  <a:srgbClr val="000000"/>
                </a:solidFill>
              </a:rPr>
              <a:t>The Children of Israel in </a:t>
            </a:r>
            <a:r>
              <a:rPr lang="en-US" sz="2800" b="1" dirty="0" smtClean="0">
                <a:solidFill>
                  <a:srgbClr val="000000"/>
                </a:solidFill>
              </a:rPr>
              <a:t>Egypt-the plagues</a:t>
            </a:r>
          </a:p>
          <a:p>
            <a:pPr lvl="1">
              <a:buFont typeface="Wingdings" charset="2"/>
              <a:buChar char="Ø"/>
            </a:pPr>
            <a:r>
              <a:rPr lang="en-US" sz="2800" b="1" dirty="0">
                <a:solidFill>
                  <a:srgbClr val="000000"/>
                </a:solidFill>
              </a:rPr>
              <a:t>Crossing the Red Sea, and </a:t>
            </a:r>
            <a:r>
              <a:rPr lang="en-US" sz="2800" b="1" dirty="0" smtClean="0">
                <a:solidFill>
                  <a:srgbClr val="000000"/>
                </a:solidFill>
              </a:rPr>
              <a:t>the </a:t>
            </a:r>
            <a:r>
              <a:rPr lang="en-US" sz="2800" b="1" dirty="0">
                <a:solidFill>
                  <a:srgbClr val="000000"/>
                </a:solidFill>
              </a:rPr>
              <a:t>River </a:t>
            </a:r>
            <a:r>
              <a:rPr lang="en-US" sz="2800" b="1" dirty="0" smtClean="0">
                <a:solidFill>
                  <a:srgbClr val="000000"/>
                </a:solidFill>
              </a:rPr>
              <a:t>Jordan</a:t>
            </a:r>
          </a:p>
          <a:p>
            <a:pPr lvl="1">
              <a:buFont typeface="Wingdings" charset="2"/>
              <a:buChar char="Ø"/>
            </a:pPr>
            <a:r>
              <a:rPr lang="en-US" sz="2800" b="1" dirty="0">
                <a:solidFill>
                  <a:srgbClr val="000000"/>
                </a:solidFill>
              </a:rPr>
              <a:t>“His were the everlasting ways.” </a:t>
            </a:r>
            <a:endParaRPr lang="en-US" sz="2800" b="1" dirty="0" smtClean="0">
              <a:solidFill>
                <a:srgbClr val="000000"/>
              </a:solidFill>
            </a:endParaRPr>
          </a:p>
          <a:p>
            <a:pPr lvl="1">
              <a:buFont typeface="Wingdings" charset="2"/>
              <a:buChar char="Ø"/>
            </a:pPr>
            <a:r>
              <a:rPr lang="en-US" sz="2800" b="1" dirty="0">
                <a:solidFill>
                  <a:srgbClr val="000000"/>
                </a:solidFill>
              </a:rPr>
              <a:t>S</a:t>
            </a:r>
            <a:r>
              <a:rPr lang="en-US" sz="2800" b="1" dirty="0" smtClean="0">
                <a:solidFill>
                  <a:srgbClr val="000000"/>
                </a:solidFill>
              </a:rPr>
              <a:t>urrounding </a:t>
            </a:r>
            <a:r>
              <a:rPr lang="en-US" sz="2800" b="1" dirty="0">
                <a:solidFill>
                  <a:srgbClr val="000000"/>
                </a:solidFill>
              </a:rPr>
              <a:t>nations feared and trembled </a:t>
            </a:r>
          </a:p>
          <a:p>
            <a:pPr lvl="1">
              <a:buFont typeface="Wingdings" charset="2"/>
              <a:buChar char="Ø"/>
            </a:pPr>
            <a:endParaRPr lang="en-US" sz="2600" b="1" dirty="0">
              <a:solidFill>
                <a:srgbClr val="000000"/>
              </a:solidFill>
            </a:endParaRPr>
          </a:p>
        </p:txBody>
      </p:sp>
    </p:spTree>
    <p:extLst>
      <p:ext uri="{BB962C8B-B14F-4D97-AF65-F5344CB8AC3E}">
        <p14:creationId xmlns:p14="http://schemas.microsoft.com/office/powerpoint/2010/main" val="13785549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184</TotalTime>
  <Words>430</Words>
  <Application>Microsoft Macintosh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Breeze</vt:lpstr>
      <vt:lpstr>Habakkuk: Transformed and Ready Habakkuk 3:1-16 Key Word: Mercy </vt:lpstr>
      <vt:lpstr>Review</vt:lpstr>
      <vt:lpstr>Habakkuk 3:1-16</vt:lpstr>
      <vt:lpstr>Habakkuk 3:1-16</vt:lpstr>
      <vt:lpstr>Habakkuk 3:1-16</vt:lpstr>
      <vt:lpstr>Habakkuk 3:1-16</vt:lpstr>
      <vt:lpstr>Overview</vt:lpstr>
      <vt:lpstr>A new perspective </vt:lpstr>
      <vt:lpstr>The Case For Divine Justice </vt:lpstr>
      <vt:lpstr>Standing in the Gap </vt:lpstr>
      <vt:lpstr> Numbers 14:17-19 </vt:lpstr>
      <vt:lpstr>Questions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_x0016_Habakkuk: Transformed and Ready Habakkuk 3:1-16 Key Word: Mercy </dc:title>
  <dc:creator>Stephen Linden</dc:creator>
  <cp:lastModifiedBy>Stephen Linden</cp:lastModifiedBy>
  <cp:revision>18</cp:revision>
  <dcterms:created xsi:type="dcterms:W3CDTF">2013-08-31T22:08:31Z</dcterms:created>
  <dcterms:modified xsi:type="dcterms:W3CDTF">2013-09-01T01:15:31Z</dcterms:modified>
</cp:coreProperties>
</file>